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89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-21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907D4-17A3-40B8-AFD1-2F6E8925CCE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612A3-AC87-45A7-A5AE-7B997ED5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2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12A3-AC87-45A7-A5AE-7B997ED54E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9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12A3-AC87-45A7-A5AE-7B997ED54E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12A3-AC87-45A7-A5AE-7B997ED54E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9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12A3-AC87-45A7-A5AE-7B997ED54E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sol.com/trademark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11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6285"/>
            <a:ext cx="21336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B69A04-5A97-4691-9E39-25A9466AB7A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49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625476"/>
            <a:ext cx="2019300" cy="5470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25476"/>
            <a:ext cx="5905500" cy="5470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6285"/>
            <a:ext cx="21336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B69A04-5A97-4691-9E39-25A9466AB7A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57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4BFED-2BF1-4F44-A50D-164CA044EC87}" type="datetimeFigureOut">
              <a:rPr lang="sv-SE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66E16-E36B-497B-80A0-0C1B9BEED88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7337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8A033-2AAA-4AC5-90F7-7269D01BA5AA}" type="datetimeFigureOut">
              <a:rPr lang="sv-SE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AFA54-89C9-45C2-A4AC-A369AA7A411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8615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2EB04-C16E-4DB4-95E2-05FAF3D5332F}" type="datetimeFigureOut">
              <a:rPr lang="sv-SE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59C3E-62A9-4C8E-97DD-F63C9DCE347D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939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51037"/>
            <a:ext cx="39624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951037"/>
            <a:ext cx="39624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59BC4-D46A-4B42-A57E-53F2E37B1C90}" type="datetimeFigureOut">
              <a:rPr lang="sv-SE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420B5-67E5-4B4E-8442-24005A2DAE2F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7025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FD206-0CBB-43BA-A963-7386C1FA1D66}" type="datetimeFigureOut">
              <a:rPr lang="sv-SE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F5629-13DA-4C60-9382-E20ADAAAA2A4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9924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C9154-96A5-4B6B-BBC6-19C4E5BBFB64}" type="datetimeFigureOut">
              <a:rPr lang="sv-SE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32DE12-54EA-48AF-A0DD-67812FE95A86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0361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13AB2-46D1-41D4-8CF4-901CBA14F76B}" type="datetimeFigureOut">
              <a:rPr lang="sv-SE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549E0-0418-4C96-9FEC-BD4E8CB72F3B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957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1FD2B-C55D-4C32-9ECE-823A33FDF01B}" type="datetimeFigureOut">
              <a:rPr lang="sv-SE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5D943-6737-47CE-9062-492379B55D0F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67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6285"/>
            <a:ext cx="21336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B69A04-5A97-4691-9E39-25A9466AB7A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30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ECDA5-210F-4199-952B-81AAB235D2A6}" type="datetimeFigureOut">
              <a:rPr lang="sv-SE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7B65C0-3C46-4D0B-8E91-0CFE046969D9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4445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1348A-B22A-4D19-94C7-6135F0D1B4F4}" type="datetimeFigureOut">
              <a:rPr lang="sv-SE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CC955-678B-4472-ACC0-D409A9BCDBFE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3045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625476"/>
            <a:ext cx="2019300" cy="5470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25476"/>
            <a:ext cx="5905500" cy="5470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5AC41-1AE5-414D-B513-BAD233CE3224}" type="datetimeFigureOut">
              <a:rPr lang="sv-SE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1C3C1-BEFB-4A0C-A2D5-4EFB37549C3F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269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7EB3-378D-44C9-A978-5EF5D3F1CB4A}" type="datetimeFigureOut">
              <a:rPr lang="sv-SE" smtClean="0"/>
              <a:t>2016-06-02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608081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© Copyright </a:t>
            </a:r>
            <a:r>
              <a:rPr lang="en-US" sz="600" dirty="0" smtClean="0"/>
              <a:t>2015 </a:t>
            </a:r>
            <a:r>
              <a:rPr lang="en-US" sz="600" dirty="0"/>
              <a:t>COMSOL. Any of the images, text, and equations here may be copied and modified for your own internal use. All trademarks are the property of their respective owners. See </a:t>
            </a:r>
            <a:r>
              <a:rPr lang="en-US" sz="600" dirty="0">
                <a:hlinkClick r:id="rId2"/>
              </a:rPr>
              <a:t>www.comsol.com/trademarks</a:t>
            </a:r>
            <a:r>
              <a:rPr lang="en-US" sz="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8198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1"/>
            <a:ext cx="82296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9A04-5A97-4691-9E39-25A9466AB7A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51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1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1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9A04-5A97-4691-9E39-25A9466AB7A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78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537EB3-378D-44C9-A978-5EF5D3F1CB4A}" type="datetimeFigureOut">
              <a:rPr lang="sv-SE" smtClean="0"/>
              <a:t>2016-06-02</a:t>
            </a:fld>
            <a:endParaRPr lang="sv-S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9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2016-06-02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19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1"/>
            <a:ext cx="82296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2016-06-02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68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1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1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2016-06-02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65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6285"/>
            <a:ext cx="21336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B69A04-5A97-4691-9E39-25A9466AB7A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52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3E-C48B-4691-B107-154C388AAEEF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2016-06-02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3B328-6A69-416F-B4B7-832239A48569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51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51037"/>
            <a:ext cx="39624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951037"/>
            <a:ext cx="39624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6285"/>
            <a:ext cx="21336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B69A04-5A97-4691-9E39-25A9466AB7A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6285"/>
            <a:ext cx="21336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B69A04-5A97-4691-9E39-25A9466AB7A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0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4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6285"/>
            <a:ext cx="21336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B69A04-5A97-4691-9E39-25A9466AB7A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8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6285"/>
            <a:ext cx="21336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B69A04-5A97-4691-9E39-25A9466AB7A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26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6285"/>
            <a:ext cx="21336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9B69A04-5A97-4691-9E39-25A9466AB7A0}" type="datetimeFigureOut">
              <a:rPr lang="en-US" smtClean="0"/>
              <a:t>2016-06-02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26534"/>
            <a:ext cx="8077200" cy="104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Klicka</a:t>
            </a:r>
            <a:r>
              <a:rPr lang="en-US" dirty="0" smtClean="0"/>
              <a:t> </a:t>
            </a:r>
            <a:r>
              <a:rPr lang="en-US" dirty="0" err="1" smtClean="0"/>
              <a:t>här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ändra</a:t>
            </a:r>
            <a:r>
              <a:rPr lang="en-US" dirty="0" smtClean="0"/>
              <a:t> format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bakgrundsrubriken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51568"/>
            <a:ext cx="8077200" cy="414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Klicka</a:t>
            </a:r>
            <a:r>
              <a:rPr lang="en-US" dirty="0" smtClean="0"/>
              <a:t> </a:t>
            </a:r>
            <a:r>
              <a:rPr lang="en-US" dirty="0" err="1" smtClean="0"/>
              <a:t>här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ändra</a:t>
            </a:r>
            <a:r>
              <a:rPr lang="en-US" dirty="0" smtClean="0"/>
              <a:t> format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bakgrundstexten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</a:t>
            </a:r>
            <a:r>
              <a:rPr lang="en-US" dirty="0" err="1" smtClean="0"/>
              <a:t>två</a:t>
            </a:r>
            <a:endParaRPr lang="en-US" dirty="0" smtClean="0"/>
          </a:p>
          <a:p>
            <a:pPr lvl="2"/>
            <a:r>
              <a:rPr lang="en-US" dirty="0" err="1" smtClean="0"/>
              <a:t>Nivå</a:t>
            </a:r>
            <a:r>
              <a:rPr lang="en-US" dirty="0" smtClean="0"/>
              <a:t> </a:t>
            </a:r>
            <a:r>
              <a:rPr lang="en-US" dirty="0" err="1" smtClean="0"/>
              <a:t>tre</a:t>
            </a:r>
            <a:endParaRPr lang="en-US" dirty="0" smtClean="0"/>
          </a:p>
          <a:p>
            <a:pPr lvl="3"/>
            <a:r>
              <a:rPr lang="en-US" dirty="0" err="1" smtClean="0"/>
              <a:t>Nivå</a:t>
            </a:r>
            <a:r>
              <a:rPr lang="en-US" dirty="0" smtClean="0"/>
              <a:t> </a:t>
            </a:r>
            <a:r>
              <a:rPr lang="en-US" dirty="0" err="1" smtClean="0"/>
              <a:t>fyra</a:t>
            </a:r>
            <a:endParaRPr lang="en-US" dirty="0" smtClean="0"/>
          </a:p>
          <a:p>
            <a:pPr lvl="4"/>
            <a:r>
              <a:rPr lang="en-US" dirty="0" err="1" smtClean="0"/>
              <a:t>Nivå</a:t>
            </a:r>
            <a:r>
              <a:rPr lang="en-US" dirty="0" smtClean="0"/>
              <a:t> fem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6285"/>
            <a:ext cx="2895600" cy="47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6285"/>
            <a:ext cx="2133600" cy="47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26536"/>
            <a:ext cx="8077200" cy="104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Klicka</a:t>
            </a:r>
            <a:r>
              <a:rPr lang="en-US" dirty="0" smtClean="0"/>
              <a:t> </a:t>
            </a:r>
            <a:r>
              <a:rPr lang="en-US" dirty="0" err="1" smtClean="0"/>
              <a:t>här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ändra</a:t>
            </a:r>
            <a:r>
              <a:rPr lang="en-US" dirty="0" smtClean="0"/>
              <a:t> format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bakgrundsrubriken</a:t>
            </a:r>
            <a:endParaRPr 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51569"/>
            <a:ext cx="8077200" cy="414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Klicka här för att ändra format på bakgrundstexten</a:t>
            </a:r>
          </a:p>
          <a:p>
            <a:pPr lvl="1"/>
            <a:r>
              <a:rPr lang="en-US" smtClean="0"/>
              <a:t>Nivå två</a:t>
            </a:r>
          </a:p>
          <a:p>
            <a:pPr lvl="2"/>
            <a:r>
              <a:rPr lang="en-US" smtClean="0"/>
              <a:t>Nivå tre</a:t>
            </a:r>
          </a:p>
          <a:p>
            <a:pPr lvl="3"/>
            <a:r>
              <a:rPr lang="en-US" smtClean="0"/>
              <a:t>Nivå fyra</a:t>
            </a:r>
          </a:p>
          <a:p>
            <a:pPr lvl="4"/>
            <a:r>
              <a:rPr lang="en-US" smtClean="0"/>
              <a:t>Nivå fem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6286"/>
            <a:ext cx="2133600" cy="47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8645391-2F59-4900-9DF2-521597E6474C}" type="datetimeFigureOut">
              <a:rPr lang="sv-SE" smtClean="0"/>
              <a:pPr>
                <a:defRPr/>
              </a:pPr>
              <a:t>2016-06-02</a:t>
            </a:fld>
            <a:endParaRPr lang="sv-S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6286"/>
            <a:ext cx="2895600" cy="47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6286"/>
            <a:ext cx="2133600" cy="47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381E32A7-DA8B-47A8-A983-883EE1113541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23537EB3-378D-44C9-A978-5EF5D3F1CB4A}" type="datetimeFigureOut">
              <a:rPr lang="sv-SE" smtClean="0"/>
              <a:t>2016-06-02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AA09E46B-3ADF-487F-831B-CAF0804B6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2016-06-02</a:t>
            </a:fld>
            <a:endParaRPr lang="en-US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90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youtube.com/watch?v=rEKGTq3onIo" TargetMode="Externa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nature.com/srep/2014/140529/srep05068/full/srep05068.html" TargetMode="Externa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Magnus Effect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Flow Around a Rotating 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Accurate model requires the description of the transition of the flow from laminar to turbulent, and vice versa, in the boundary layer:</a:t>
            </a:r>
          </a:p>
          <a:p>
            <a:pPr lvl="1"/>
            <a:r>
              <a:rPr lang="en-US" sz="1800" dirty="0" smtClean="0"/>
              <a:t>Transition models may work</a:t>
            </a:r>
          </a:p>
          <a:p>
            <a:pPr lvl="1"/>
            <a:endParaRPr lang="en-US" sz="1800" dirty="0"/>
          </a:p>
          <a:p>
            <a:r>
              <a:rPr lang="en-US" sz="2000" dirty="0" smtClean="0"/>
              <a:t>The geometry of the seams has an influence on both transition and drag and has to be accounted for in accurate models</a:t>
            </a:r>
          </a:p>
          <a:p>
            <a:endParaRPr lang="en-US" sz="2000" dirty="0"/>
          </a:p>
          <a:p>
            <a:r>
              <a:rPr lang="en-US" sz="2000" dirty="0" smtClean="0"/>
              <a:t>However, experiments on the soccer field show that curling the ball has a stabilizing effect on its flight </a:t>
            </a:r>
          </a:p>
        </p:txBody>
      </p:sp>
      <p:pic>
        <p:nvPicPr>
          <p:cNvPr id="3074" name="Picture 2" descr="C:\Users\ed\AppData\Local\Microsoft\Windows\Temporary Internet Files\Content.IE5\VH9MQP0I\MC900439843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737" y="4633073"/>
            <a:ext cx="1173007" cy="12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82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Enjoy The Magnus Effect!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dirty="0" smtClean="0">
                <a:hlinkClick r:id="rId2"/>
              </a:rPr>
              <a:t>http</a:t>
            </a:r>
            <a:r>
              <a:rPr lang="en-US" sz="2400" u="sng" dirty="0">
                <a:hlinkClick r:id="rId2"/>
              </a:rPr>
              <a:t>://</a:t>
            </a:r>
            <a:r>
              <a:rPr lang="en-US" sz="2400" u="sng" dirty="0" smtClean="0">
                <a:hlinkClick r:id="rId2"/>
              </a:rPr>
              <a:t>www.youtube.com/watch?v=rEKGTq3onIo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77" y="2670714"/>
            <a:ext cx="4572000" cy="3227647"/>
          </a:xfrm>
          <a:prstGeom prst="rect">
            <a:avLst/>
          </a:prstGeom>
          <a:ln>
            <a:noFill/>
          </a:ln>
          <a:effectLst>
            <a:outerShdw blurRad="165100" dist="101600" dir="2700000" sx="99000" sy="99000" algn="tl" rotWithShape="0">
              <a:srgbClr val="333333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80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Model Definition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Laminar Flow</a:t>
            </a:r>
          </a:p>
          <a:p>
            <a:pPr lvl="1"/>
            <a:r>
              <a:rPr lang="en-US" dirty="0" smtClean="0"/>
              <a:t>The influence of spin</a:t>
            </a:r>
          </a:p>
          <a:p>
            <a:pPr lvl="1"/>
            <a:r>
              <a:rPr lang="en-US" dirty="0" smtClean="0"/>
              <a:t>Analogy with cylinder: 2D</a:t>
            </a:r>
          </a:p>
          <a:p>
            <a:pPr lvl="1"/>
            <a:r>
              <a:rPr lang="en-US" dirty="0" smtClean="0"/>
              <a:t>Steady and unsteady flow</a:t>
            </a:r>
          </a:p>
          <a:p>
            <a:pPr lvl="1"/>
            <a:endParaRPr lang="en-US" dirty="0"/>
          </a:p>
          <a:p>
            <a:r>
              <a:rPr lang="en-US" dirty="0" smtClean="0"/>
              <a:t>Turbulent Flow</a:t>
            </a:r>
          </a:p>
          <a:p>
            <a:pPr lvl="1"/>
            <a:r>
              <a:rPr lang="en-US" dirty="0" smtClean="0"/>
              <a:t>Laminar and turbulent boundary layer and the soccer ball</a:t>
            </a:r>
          </a:p>
          <a:p>
            <a:pPr lvl="1"/>
            <a:endParaRPr lang="en-US" dirty="0"/>
          </a:p>
          <a:p>
            <a:r>
              <a:rPr lang="en-US" dirty="0" smtClean="0"/>
              <a:t>Concluding remarks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3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2D case, cylinder</a:t>
            </a:r>
          </a:p>
          <a:p>
            <a:pPr lvl="1"/>
            <a:r>
              <a:rPr lang="en-US" sz="1600" dirty="0" smtClean="0"/>
              <a:t>Upper and lower </a:t>
            </a:r>
            <a:br>
              <a:rPr lang="en-US" sz="1600" dirty="0" smtClean="0"/>
            </a:br>
            <a:r>
              <a:rPr lang="en-US" sz="1600" dirty="0" smtClean="0"/>
              <a:t>boundary conditions:</a:t>
            </a:r>
          </a:p>
          <a:p>
            <a:pPr lvl="2"/>
            <a:r>
              <a:rPr lang="en-US" sz="1400" dirty="0" smtClean="0"/>
              <a:t>Open or analytic </a:t>
            </a:r>
            <a:br>
              <a:rPr lang="en-US" sz="1400" dirty="0" smtClean="0"/>
            </a:br>
            <a:r>
              <a:rPr lang="en-US" sz="1400" dirty="0" smtClean="0"/>
              <a:t>solution for </a:t>
            </a:r>
            <a:br>
              <a:rPr lang="en-US" sz="1400" dirty="0" smtClean="0"/>
            </a:br>
            <a:r>
              <a:rPr lang="en-US" sz="1400" dirty="0" smtClean="0"/>
              <a:t>potential flow</a:t>
            </a:r>
          </a:p>
          <a:p>
            <a:pPr lvl="1"/>
            <a:r>
              <a:rPr lang="en-US" sz="1600" dirty="0" smtClean="0"/>
              <a:t>Cylinder boundary:</a:t>
            </a:r>
          </a:p>
          <a:p>
            <a:pPr lvl="2"/>
            <a:r>
              <a:rPr lang="en-US" sz="1400" dirty="0" smtClean="0"/>
              <a:t>Rotating sliding wall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3D case, sphere</a:t>
            </a:r>
          </a:p>
          <a:p>
            <a:pPr lvl="1"/>
            <a:r>
              <a:rPr lang="en-US" sz="1600" dirty="0" smtClean="0"/>
              <a:t>Top, bottom, and side </a:t>
            </a:r>
            <a:br>
              <a:rPr lang="en-US" sz="1600" dirty="0" smtClean="0"/>
            </a:br>
            <a:r>
              <a:rPr lang="en-US" sz="1600" dirty="0" smtClean="0"/>
              <a:t>boundary conditions:</a:t>
            </a:r>
          </a:p>
          <a:p>
            <a:pPr lvl="2"/>
            <a:r>
              <a:rPr lang="en-US" sz="1400" dirty="0" smtClean="0"/>
              <a:t>Open </a:t>
            </a:r>
          </a:p>
          <a:p>
            <a:pPr lvl="1"/>
            <a:r>
              <a:rPr lang="en-US" sz="1600" dirty="0" smtClean="0"/>
              <a:t>Sphere boundary:</a:t>
            </a:r>
          </a:p>
          <a:p>
            <a:pPr lvl="2"/>
            <a:r>
              <a:rPr lang="en-US" sz="1400" dirty="0" smtClean="0"/>
              <a:t>Rotating sliding wall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3810000" y="1650830"/>
            <a:ext cx="4497658" cy="2198199"/>
            <a:chOff x="3810000" y="1600200"/>
            <a:chExt cx="4497658" cy="2248829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600200"/>
              <a:ext cx="4497658" cy="2248829"/>
            </a:xfrm>
            <a:prstGeom prst="rect">
              <a:avLst/>
            </a:prstGeom>
            <a:ln>
              <a:noFill/>
            </a:ln>
            <a:effectLst>
              <a:outerShdw blurRad="165100" dist="101600" dir="2700000" sx="99000" sy="99000" algn="tl" rotWithShape="0">
                <a:srgbClr val="333333">
                  <a:alpha val="6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4267200" y="2724614"/>
              <a:ext cx="533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284809" y="2416837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Inlet</a:t>
              </a:r>
              <a:endPara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7596585" y="2724614"/>
              <a:ext cx="533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625806" y="2416837"/>
              <a:ext cx="6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Outlet</a:t>
              </a:r>
              <a:endPara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flipV="1">
              <a:off x="5486400" y="2514600"/>
              <a:ext cx="457200" cy="457200"/>
            </a:xfrm>
            <a:prstGeom prst="circular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05400" y="2981980"/>
              <a:ext cx="14839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Direction of</a:t>
              </a:r>
            </a:p>
            <a:p>
              <a:r>
                <a:rPr lang="en-US" sz="1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</a:t>
              </a:r>
              <a:r>
                <a:rPr lang="en-US" sz="14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ylinder rotation</a:t>
              </a:r>
              <a:endPara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64317" y="1989373"/>
              <a:ext cx="4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Air</a:t>
              </a:r>
              <a:endPara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43922" y="3946544"/>
            <a:ext cx="4463736" cy="2104685"/>
            <a:chOff x="4113172" y="3946545"/>
            <a:chExt cx="4191000" cy="219456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22" b="9562"/>
            <a:stretch/>
          </p:blipFill>
          <p:spPr bwMode="auto">
            <a:xfrm>
              <a:off x="4113172" y="3946545"/>
              <a:ext cx="4191000" cy="2194560"/>
            </a:xfrm>
            <a:prstGeom prst="rect">
              <a:avLst/>
            </a:prstGeom>
            <a:ln>
              <a:noFill/>
            </a:ln>
            <a:effectLst>
              <a:outerShdw blurRad="165100" dist="101600" dir="2700000" sx="99000" sy="99000" algn="tl" rotWithShape="0">
                <a:srgbClr val="333333">
                  <a:alpha val="6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Straight Arrow Connector 15"/>
            <p:cNvCxnSpPr/>
            <p:nvPr/>
          </p:nvCxnSpPr>
          <p:spPr>
            <a:xfrm flipV="1">
              <a:off x="4533459" y="5165745"/>
              <a:ext cx="648141" cy="152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191000" y="4960188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Inlet</a:t>
              </a:r>
              <a:endPara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7391400" y="4403745"/>
              <a:ext cx="648141" cy="152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596585" y="4073937"/>
              <a:ext cx="6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Outlet</a:t>
              </a:r>
              <a:endPara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591126" y="4612487"/>
              <a:ext cx="0" cy="32784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91836" y="5141945"/>
              <a:ext cx="0" cy="32784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rved Up Arrow 14"/>
            <p:cNvSpPr/>
            <p:nvPr/>
          </p:nvSpPr>
          <p:spPr>
            <a:xfrm rot="5201304">
              <a:off x="5467173" y="4686713"/>
              <a:ext cx="249325" cy="182013"/>
            </a:xfrm>
            <a:prstGeom prst="curvedUpArrow">
              <a:avLst/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590721" y="4612082"/>
              <a:ext cx="0" cy="217675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719628" y="4536991"/>
              <a:ext cx="14158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Direction of</a:t>
              </a:r>
            </a:p>
            <a:p>
              <a:r>
                <a:rPr lang="en-US" sz="14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Sphere rotation</a:t>
              </a:r>
              <a:endPara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46473" y="4155625"/>
              <a:ext cx="4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Air</a:t>
              </a:r>
              <a:endPara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7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Laminar Flow: The Influence of Spin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2D cylinder, laminar flow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916315" y="2380088"/>
            <a:ext cx="2697845" cy="2105338"/>
            <a:chOff x="916315" y="2453732"/>
            <a:chExt cx="2697845" cy="2105338"/>
          </a:xfrm>
        </p:grpSpPr>
        <p:grpSp>
          <p:nvGrpSpPr>
            <p:cNvPr id="11" name="Group 10"/>
            <p:cNvGrpSpPr/>
            <p:nvPr/>
          </p:nvGrpSpPr>
          <p:grpSpPr>
            <a:xfrm>
              <a:off x="916315" y="2453732"/>
              <a:ext cx="2697845" cy="2105338"/>
              <a:chOff x="1117033" y="2453732"/>
              <a:chExt cx="2697845" cy="210533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806504" y="3274742"/>
                <a:ext cx="675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Segoe UI Light" panose="020B0502040204020203" pitchFamily="34" charset="0"/>
                  </a:rPr>
                  <a:t>Radius</a:t>
                </a:r>
                <a:endParaRPr lang="en-US" sz="1400" dirty="0">
                  <a:latin typeface="Segoe UI Light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1117033" y="2453732"/>
                    <a:ext cx="1051826" cy="16338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=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𝜔</m:t>
                                </m:r>
                                <m:r>
                                  <m:rPr>
                                    <m:nor/>
                                  </m:rPr>
                                  <a:rPr lang="en-US" i="1"/>
                                  <m:t> =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=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7033" y="2453732"/>
                    <a:ext cx="1051826" cy="1633845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>
                <a:off x="1806503" y="3519326"/>
                <a:ext cx="13869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Segoe UI Light" panose="020B0502040204020203" pitchFamily="34" charset="0"/>
                  </a:rPr>
                  <a:t>Angular velocity</a:t>
                </a:r>
                <a:endParaRPr lang="en-US" sz="1400" dirty="0">
                  <a:latin typeface="Segoe UI Light" panose="020B0502040204020203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802789" y="3820406"/>
                <a:ext cx="201208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Segoe UI Light" panose="020B0502040204020203" pitchFamily="34" charset="0"/>
                  </a:rPr>
                  <a:t>Flow velocity or velocity </a:t>
                </a:r>
                <a:br>
                  <a:rPr lang="en-US" sz="1400" dirty="0" smtClean="0">
                    <a:latin typeface="Segoe UI Light" panose="020B0502040204020203" pitchFamily="34" charset="0"/>
                  </a:rPr>
                </a:br>
                <a:r>
                  <a:rPr lang="en-US" sz="1400" dirty="0" smtClean="0">
                    <a:latin typeface="Segoe UI Light" panose="020B0502040204020203" pitchFamily="34" charset="0"/>
                  </a:rPr>
                  <a:t>of a moving cylinder</a:t>
                </a:r>
              </a:p>
              <a:p>
                <a:r>
                  <a:rPr lang="en-US" sz="1400" dirty="0" smtClean="0">
                    <a:latin typeface="Segoe UI Light" panose="020B0502040204020203" pitchFamily="34" charset="0"/>
                  </a:rPr>
                  <a:t>at the center</a:t>
                </a:r>
                <a:endParaRPr lang="en-US" sz="1400" dirty="0">
                  <a:latin typeface="Segoe UI Light" panose="020B0502040204020203" pitchFamily="34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095778" y="2587084"/>
              <a:ext cx="5084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Segoe UI Light" panose="020B0502040204020203" pitchFamily="34" charset="0"/>
                </a:rPr>
                <a:t>Spin</a:t>
              </a:r>
              <a:endParaRPr lang="en-US" sz="1400" dirty="0">
                <a:latin typeface="Segoe UI Light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00976" y="3003395"/>
              <a:ext cx="301095" cy="2672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74769" y="2208378"/>
            <a:ext cx="3064420" cy="747802"/>
            <a:chOff x="5214112" y="2091775"/>
            <a:chExt cx="3064420" cy="747802"/>
          </a:xfrm>
        </p:grpSpPr>
        <p:grpSp>
          <p:nvGrpSpPr>
            <p:cNvPr id="19" name="Group 18"/>
            <p:cNvGrpSpPr/>
            <p:nvPr/>
          </p:nvGrpSpPr>
          <p:grpSpPr>
            <a:xfrm>
              <a:off x="5214112" y="2091775"/>
              <a:ext cx="1214801" cy="430209"/>
              <a:chOff x="5214112" y="2091775"/>
              <a:chExt cx="1214801" cy="430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5214112" y="2091775"/>
                    <a:ext cx="611065" cy="3986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i="1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=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14112" y="2091775"/>
                    <a:ext cx="611065" cy="398699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/>
              <p:cNvSpPr txBox="1"/>
              <p:nvPr/>
            </p:nvSpPr>
            <p:spPr>
              <a:xfrm>
                <a:off x="5716859" y="2214207"/>
                <a:ext cx="7120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Segoe UI Light" panose="020B0502040204020203" pitchFamily="34" charset="0"/>
                  </a:rPr>
                  <a:t>1 (m/s)</a:t>
                </a:r>
                <a:endParaRPr lang="en-US" sz="1400" dirty="0">
                  <a:latin typeface="Segoe UI Light" panose="020B0502040204020203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6573697" y="2222164"/>
                  <a:ext cx="711990" cy="6174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/>
                                </a:rPr>
                                <m:t>=</m:t>
                              </m:r>
                            </m:e>
                          </m:mr>
                          <m:mr>
                            <m:e/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3697" y="2222164"/>
                  <a:ext cx="711990" cy="61741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/>
            <p:cNvSpPr/>
            <p:nvPr/>
          </p:nvSpPr>
          <p:spPr>
            <a:xfrm>
              <a:off x="6779144" y="2566588"/>
              <a:ext cx="301095" cy="2672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07405" y="2223093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Segoe UI Light" panose="020B0502040204020203" pitchFamily="34" charset="0"/>
                </a:rPr>
                <a:t>1 (dim. less)</a:t>
              </a:r>
              <a:endParaRPr lang="en-US" sz="1400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052263" y="2695432"/>
            <a:ext cx="2383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UI Light" panose="020B0502040204020203" pitchFamily="34" charset="0"/>
              </a:rPr>
              <a:t>No stationary solution found!</a:t>
            </a:r>
            <a:endParaRPr lang="en-US" sz="1400" dirty="0">
              <a:latin typeface="Segoe UI Light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58" y="3063380"/>
            <a:ext cx="4019709" cy="3014782"/>
          </a:xfrm>
          <a:prstGeom prst="rect">
            <a:avLst/>
          </a:prstGeom>
          <a:ln>
            <a:noFill/>
          </a:ln>
          <a:effectLst>
            <a:outerShdw blurRad="165100" dist="101600" dir="2700000" sx="99000" sy="99000" algn="tl" rotWithShape="0">
              <a:srgbClr val="333333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4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Laminar Flow: The Influence of Spin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2D cylinder, laminar flow</a:t>
            </a:r>
          </a:p>
          <a:p>
            <a:pPr lvl="1"/>
            <a:r>
              <a:rPr lang="en-US" sz="1800" dirty="0" smtClean="0"/>
              <a:t>Boundary conditions, top and</a:t>
            </a:r>
            <a:br>
              <a:rPr lang="en-US" sz="1800" dirty="0" smtClean="0"/>
            </a:br>
            <a:r>
              <a:rPr lang="en-US" sz="1800" dirty="0" smtClean="0"/>
              <a:t>bottom, obtained from the</a:t>
            </a:r>
            <a:br>
              <a:rPr lang="en-US" sz="1800" dirty="0" smtClean="0"/>
            </a:br>
            <a:r>
              <a:rPr lang="en-US" sz="1800" dirty="0" smtClean="0"/>
              <a:t>analytical solution for potential flow</a:t>
            </a:r>
          </a:p>
          <a:p>
            <a:pPr lvl="1"/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5214112" y="2079501"/>
            <a:ext cx="3064420" cy="747802"/>
            <a:chOff x="5214112" y="2091775"/>
            <a:chExt cx="3064420" cy="747802"/>
          </a:xfrm>
        </p:grpSpPr>
        <p:grpSp>
          <p:nvGrpSpPr>
            <p:cNvPr id="19" name="Group 18"/>
            <p:cNvGrpSpPr/>
            <p:nvPr/>
          </p:nvGrpSpPr>
          <p:grpSpPr>
            <a:xfrm>
              <a:off x="5214112" y="2091775"/>
              <a:ext cx="1214801" cy="430209"/>
              <a:chOff x="5214112" y="2091775"/>
              <a:chExt cx="1214801" cy="430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5214112" y="2091775"/>
                    <a:ext cx="611065" cy="3986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i="1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=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14112" y="2091775"/>
                    <a:ext cx="611065" cy="398699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/>
              <p:cNvSpPr txBox="1"/>
              <p:nvPr/>
            </p:nvSpPr>
            <p:spPr>
              <a:xfrm>
                <a:off x="5716859" y="2214207"/>
                <a:ext cx="7120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Segoe UI Light" panose="020B0502040204020203" pitchFamily="34" charset="0"/>
                  </a:rPr>
                  <a:t>1 (m/s)</a:t>
                </a:r>
                <a:endParaRPr lang="en-US" sz="1400" dirty="0">
                  <a:latin typeface="Segoe UI Light" panose="020B0502040204020203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6573697" y="2222164"/>
                  <a:ext cx="711990" cy="6174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/>
                                </a:rPr>
                                <m:t>=</m:t>
                              </m:r>
                            </m:e>
                          </m:mr>
                          <m:mr>
                            <m:e/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3697" y="2222164"/>
                  <a:ext cx="711990" cy="61741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/>
            <p:cNvSpPr/>
            <p:nvPr/>
          </p:nvSpPr>
          <p:spPr>
            <a:xfrm>
              <a:off x="6779144" y="2566588"/>
              <a:ext cx="301095" cy="2672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07405" y="2223093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 Light" panose="020B0502040204020203" pitchFamily="34" charset="0"/>
                </a:rPr>
                <a:t>5</a:t>
              </a:r>
              <a:r>
                <a:rPr lang="en-US" sz="1400" dirty="0" smtClean="0">
                  <a:latin typeface="Segoe UI Light" panose="020B0502040204020203" pitchFamily="34" charset="0"/>
                </a:rPr>
                <a:t> (dim. less)</a:t>
              </a:r>
              <a:endParaRPr lang="en-US" sz="1400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291606" y="2511322"/>
            <a:ext cx="2936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UI Light" panose="020B0502040204020203" pitchFamily="34" charset="0"/>
              </a:rPr>
              <a:t>Higher spin yields stationary solution</a:t>
            </a:r>
            <a:endParaRPr lang="en-US" sz="1400" dirty="0">
              <a:latin typeface="Segoe UI Light" panose="020B05020402040202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956620" y="3419707"/>
            <a:ext cx="5187821" cy="2735765"/>
            <a:chOff x="1956620" y="3419707"/>
            <a:chExt cx="5187821" cy="273576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620" y="3419707"/>
              <a:ext cx="5187821" cy="2735765"/>
            </a:xfrm>
            <a:prstGeom prst="rect">
              <a:avLst/>
            </a:prstGeom>
            <a:ln>
              <a:noFill/>
            </a:ln>
            <a:effectLst>
              <a:outerShdw blurRad="165100" dist="101600" dir="2700000" sx="99000" sy="99000" algn="tl" rotWithShape="0">
                <a:srgbClr val="333333">
                  <a:alpha val="6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3702205" y="4943707"/>
              <a:ext cx="59473" cy="6690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220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Laminar Flow: The Influence of Spin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3D sphere, laminar flow</a:t>
            </a:r>
          </a:p>
          <a:p>
            <a:pPr lvl="1"/>
            <a:r>
              <a:rPr lang="en-US" sz="1800" dirty="0" smtClean="0"/>
              <a:t>The rotational velocity at the surface</a:t>
            </a:r>
            <a:br>
              <a:rPr lang="en-US" sz="1800" dirty="0" smtClean="0"/>
            </a:br>
            <a:r>
              <a:rPr lang="en-US" sz="1800" dirty="0" smtClean="0"/>
              <a:t>of the ball decreases from the equator</a:t>
            </a:r>
            <a:br>
              <a:rPr lang="en-US" sz="1800" dirty="0" smtClean="0"/>
            </a:br>
            <a:r>
              <a:rPr lang="en-US" sz="1800" dirty="0" smtClean="0"/>
              <a:t>to the poles: No stationary solution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5214112" y="2091775"/>
            <a:ext cx="3064420" cy="747802"/>
            <a:chOff x="5214112" y="2091775"/>
            <a:chExt cx="3064420" cy="747802"/>
          </a:xfrm>
        </p:grpSpPr>
        <p:grpSp>
          <p:nvGrpSpPr>
            <p:cNvPr id="19" name="Group 18"/>
            <p:cNvGrpSpPr/>
            <p:nvPr/>
          </p:nvGrpSpPr>
          <p:grpSpPr>
            <a:xfrm>
              <a:off x="5214112" y="2091775"/>
              <a:ext cx="1214801" cy="430209"/>
              <a:chOff x="5214112" y="2091775"/>
              <a:chExt cx="1214801" cy="430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5214112" y="2091775"/>
                    <a:ext cx="611065" cy="3986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i="1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=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14112" y="2091775"/>
                    <a:ext cx="611065" cy="398699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/>
              <p:cNvSpPr txBox="1"/>
              <p:nvPr/>
            </p:nvSpPr>
            <p:spPr>
              <a:xfrm>
                <a:off x="5716859" y="2214207"/>
                <a:ext cx="7120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Segoe UI Light" panose="020B0502040204020203" pitchFamily="34" charset="0"/>
                  </a:rPr>
                  <a:t>1 (m/s)</a:t>
                </a:r>
                <a:endParaRPr lang="en-US" sz="1400" dirty="0">
                  <a:latin typeface="Segoe UI Light" panose="020B0502040204020203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6573697" y="2222164"/>
                  <a:ext cx="711990" cy="6174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/>
                                </a:rPr>
                                <m:t>=</m:t>
                              </m:r>
                            </m:e>
                          </m:mr>
                          <m:mr>
                            <m:e/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3697" y="2222164"/>
                  <a:ext cx="711990" cy="61741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/>
            <p:cNvSpPr/>
            <p:nvPr/>
          </p:nvSpPr>
          <p:spPr>
            <a:xfrm>
              <a:off x="6779144" y="2566588"/>
              <a:ext cx="301095" cy="2672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07405" y="2223093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 Light" panose="020B0502040204020203" pitchFamily="34" charset="0"/>
                </a:rPr>
                <a:t>5</a:t>
              </a:r>
              <a:r>
                <a:rPr lang="en-US" sz="1400" dirty="0" smtClean="0">
                  <a:latin typeface="Segoe UI Light" panose="020B0502040204020203" pitchFamily="34" charset="0"/>
                </a:rPr>
                <a:t> (dim. less)</a:t>
              </a:r>
              <a:endParaRPr lang="en-US" sz="1400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43" y="3337932"/>
            <a:ext cx="5314699" cy="2802673"/>
          </a:xfrm>
          <a:prstGeom prst="rect">
            <a:avLst/>
          </a:prstGeom>
          <a:ln>
            <a:noFill/>
          </a:ln>
          <a:effectLst>
            <a:outerShdw blurRad="165100" dist="101600" dir="2700000" sx="99000" sy="99000" algn="tl" rotWithShape="0">
              <a:srgbClr val="333333">
                <a:alpha val="62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068581" y="4474087"/>
            <a:ext cx="1179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High velocity,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Low Pressure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03442" y="4479362"/>
            <a:ext cx="121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Low velocity,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High Pressure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21405" y="5032917"/>
            <a:ext cx="1434790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37086" y="4812341"/>
            <a:ext cx="851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Magnus</a:t>
            </a:r>
            <a:b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Force, F</a:t>
            </a:r>
            <a:r>
              <a:rPr lang="en-US" sz="1400" baseline="-250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L</a:t>
            </a:r>
            <a:endParaRPr lang="en-US" sz="1400" baseline="-25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921405" y="4731980"/>
            <a:ext cx="219495" cy="26019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501483" y="4742388"/>
            <a:ext cx="310843" cy="26019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2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Turbulent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the case of turbulent flow, we can have laminar or turbulent boundary layers: </a:t>
            </a:r>
          </a:p>
          <a:p>
            <a:pPr lvl="1"/>
            <a:r>
              <a:rPr lang="en-US" sz="2000" dirty="0" smtClean="0"/>
              <a:t>Example soccer ball: Large wake causes large drag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14" y="3264518"/>
            <a:ext cx="6809679" cy="2553630"/>
          </a:xfrm>
          <a:prstGeom prst="rect">
            <a:avLst/>
          </a:prstGeom>
          <a:ln>
            <a:noFill/>
          </a:ln>
          <a:effectLst>
            <a:outerShdw blurRad="165100" dist="101600" dir="2700000" sx="99000" sy="99000" algn="tl" rotWithShape="0">
              <a:srgbClr val="333333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2407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Turbulent Flow: Adidas</a:t>
            </a:r>
            <a:r>
              <a:rPr lang="en-US" sz="3600" baseline="30000" dirty="0" smtClean="0"/>
              <a:t>®</a:t>
            </a:r>
            <a:r>
              <a:rPr lang="en-US" sz="3600" dirty="0" smtClean="0"/>
              <a:t> World </a:t>
            </a:r>
            <a:r>
              <a:rPr lang="en-US" sz="3600" dirty="0" err="1" smtClean="0"/>
              <a:t>Cup</a:t>
            </a:r>
            <a:r>
              <a:rPr lang="en-US" sz="2000" baseline="30000" dirty="0" err="1" smtClean="0"/>
              <a:t>TM</a:t>
            </a:r>
            <a:r>
              <a:rPr lang="en-US" sz="3600" dirty="0" smtClean="0"/>
              <a:t> Ball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Measurements of drag with no spin: </a:t>
            </a:r>
            <a:r>
              <a:rPr lang="en-US" sz="1600" u="sng" dirty="0" smtClean="0">
                <a:hlinkClick r:id="rId2"/>
              </a:rPr>
              <a:t>http</a:t>
            </a:r>
            <a:r>
              <a:rPr lang="en-US" sz="1600" u="sng" dirty="0">
                <a:hlinkClick r:id="rId2"/>
              </a:rPr>
              <a:t>://</a:t>
            </a:r>
            <a:r>
              <a:rPr lang="en-US" sz="1600" u="sng" dirty="0" smtClean="0">
                <a:hlinkClick r:id="rId2"/>
              </a:rPr>
              <a:t>www.nature.com/srep/2014/140529/srep05068/full/srep05068.html</a:t>
            </a: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85" y="3000014"/>
            <a:ext cx="4153893" cy="2909110"/>
          </a:xfrm>
          <a:prstGeom prst="rect">
            <a:avLst/>
          </a:prstGeom>
          <a:ln>
            <a:noFill/>
          </a:ln>
          <a:effectLst>
            <a:outerShdw blurRad="165100" dist="101600" dir="2700000" sx="99000" sy="99000" algn="tl" rotWithShape="0">
              <a:srgbClr val="333333">
                <a:alpha val="62000"/>
              </a:srgbClr>
            </a:outerShdw>
          </a:effectLst>
        </p:spPr>
      </p:pic>
      <p:sp>
        <p:nvSpPr>
          <p:cNvPr id="7" name="Left Brace 6"/>
          <p:cNvSpPr/>
          <p:nvPr/>
        </p:nvSpPr>
        <p:spPr>
          <a:xfrm>
            <a:off x="3248723" y="3241288"/>
            <a:ext cx="118946" cy="721112"/>
          </a:xfrm>
          <a:prstGeom prst="leftBrac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81890" y="3000014"/>
            <a:ext cx="81118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>
                <a:latin typeface="Segoe UI Light" panose="020B0502040204020203" pitchFamily="34" charset="0"/>
              </a:rPr>
              <a:t>Laminar</a:t>
            </a:r>
            <a:br>
              <a:rPr lang="en-US" sz="1200" dirty="0" smtClean="0">
                <a:latin typeface="Segoe UI Light" panose="020B0502040204020203" pitchFamily="34" charset="0"/>
              </a:rPr>
            </a:br>
            <a:r>
              <a:rPr lang="en-US" sz="1200" dirty="0" smtClean="0">
                <a:latin typeface="Segoe UI Light" panose="020B0502040204020203" pitchFamily="34" charset="0"/>
              </a:rPr>
              <a:t>Boundary</a:t>
            </a:r>
            <a:br>
              <a:rPr lang="en-US" sz="1200" dirty="0" smtClean="0">
                <a:latin typeface="Segoe UI Light" panose="020B0502040204020203" pitchFamily="34" charset="0"/>
              </a:rPr>
            </a:br>
            <a:r>
              <a:rPr lang="en-US" sz="1200" dirty="0" smtClean="0">
                <a:latin typeface="Segoe UI Light" panose="020B0502040204020203" pitchFamily="34" charset="0"/>
              </a:rPr>
              <a:t>Layer</a:t>
            </a:r>
            <a:endParaRPr lang="en-US" sz="1200" dirty="0">
              <a:latin typeface="Segoe UI Light" panose="020B0502040204020203" pitchFamily="34" charset="0"/>
            </a:endParaRPr>
          </a:p>
        </p:txBody>
      </p:sp>
      <p:cxnSp>
        <p:nvCxnSpPr>
          <p:cNvPr id="10" name="Elbow Connector 9"/>
          <p:cNvCxnSpPr>
            <a:stCxn id="8" idx="3"/>
          </p:cNvCxnSpPr>
          <p:nvPr/>
        </p:nvCxnSpPr>
        <p:spPr>
          <a:xfrm>
            <a:off x="2193074" y="3323180"/>
            <a:ext cx="1055649" cy="278664"/>
          </a:xfrm>
          <a:prstGeom prst="bentConnector3">
            <a:avLst>
              <a:gd name="adj1" fmla="val 30986"/>
            </a:avLst>
          </a:prstGeom>
          <a:ln w="952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flipH="1">
            <a:off x="6601522" y="4454569"/>
            <a:ext cx="118946" cy="721112"/>
          </a:xfrm>
          <a:prstGeom prst="leftBrac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47797" y="4145773"/>
            <a:ext cx="81118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>
                <a:latin typeface="Segoe UI Light" panose="020B0502040204020203" pitchFamily="34" charset="0"/>
              </a:rPr>
              <a:t>Turbulent</a:t>
            </a:r>
            <a:br>
              <a:rPr lang="en-US" sz="1200" dirty="0" smtClean="0">
                <a:latin typeface="Segoe UI Light" panose="020B0502040204020203" pitchFamily="34" charset="0"/>
              </a:rPr>
            </a:br>
            <a:r>
              <a:rPr lang="en-US" sz="1200" dirty="0" smtClean="0">
                <a:latin typeface="Segoe UI Light" panose="020B0502040204020203" pitchFamily="34" charset="0"/>
              </a:rPr>
              <a:t>Boundary</a:t>
            </a:r>
            <a:br>
              <a:rPr lang="en-US" sz="1200" dirty="0" smtClean="0">
                <a:latin typeface="Segoe UI Light" panose="020B0502040204020203" pitchFamily="34" charset="0"/>
              </a:rPr>
            </a:br>
            <a:r>
              <a:rPr lang="en-US" sz="1200" dirty="0" smtClean="0">
                <a:latin typeface="Segoe UI Light" panose="020B0502040204020203" pitchFamily="34" charset="0"/>
              </a:rPr>
              <a:t>Layer</a:t>
            </a:r>
            <a:endParaRPr lang="en-US" sz="1200" dirty="0">
              <a:latin typeface="Segoe UI Light" panose="020B0502040204020203" pitchFamily="34" charset="0"/>
            </a:endParaRPr>
          </a:p>
        </p:txBody>
      </p:sp>
      <p:cxnSp>
        <p:nvCxnSpPr>
          <p:cNvPr id="15" name="Elbow Connector 14"/>
          <p:cNvCxnSpPr>
            <a:stCxn id="14" idx="1"/>
            <a:endCxn id="13" idx="1"/>
          </p:cNvCxnSpPr>
          <p:nvPr/>
        </p:nvCxnSpPr>
        <p:spPr>
          <a:xfrm rot="10800000" flipV="1">
            <a:off x="6720469" y="4468939"/>
            <a:ext cx="627329" cy="346186"/>
          </a:xfrm>
          <a:prstGeom prst="bentConnector3">
            <a:avLst>
              <a:gd name="adj1" fmla="val 50000"/>
            </a:avLst>
          </a:prstGeom>
          <a:ln w="952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24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Turbulent Flow and Turbulent Boundary Layer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3D sphere</a:t>
            </a:r>
          </a:p>
          <a:p>
            <a:pPr lvl="1"/>
            <a:r>
              <a:rPr lang="en-US" sz="1800" dirty="0" smtClean="0"/>
              <a:t>Turbulence model: k-</a:t>
            </a:r>
            <a:r>
              <a:rPr lang="en-US" sz="1800" dirty="0" smtClean="0">
                <a:latin typeface="Symbol" panose="05050102010706020507" pitchFamily="18" charset="2"/>
              </a:rPr>
              <a:t>e</a:t>
            </a:r>
            <a:r>
              <a:rPr lang="en-US" sz="1800" dirty="0" smtClean="0"/>
              <a:t> model</a:t>
            </a:r>
          </a:p>
          <a:p>
            <a:pPr lvl="1"/>
            <a:r>
              <a:rPr lang="en-US" sz="1800" dirty="0" smtClean="0"/>
              <a:t>Wall functions and rough surface</a:t>
            </a:r>
            <a:br>
              <a:rPr lang="en-US" sz="1800" dirty="0" smtClean="0"/>
            </a:br>
            <a:r>
              <a:rPr lang="en-US" sz="1800" dirty="0" smtClean="0"/>
              <a:t>to mimic a soccer ball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5214112" y="2091775"/>
            <a:ext cx="3064420" cy="747802"/>
            <a:chOff x="5214112" y="2091775"/>
            <a:chExt cx="3064420" cy="747802"/>
          </a:xfrm>
        </p:grpSpPr>
        <p:grpSp>
          <p:nvGrpSpPr>
            <p:cNvPr id="19" name="Group 18"/>
            <p:cNvGrpSpPr/>
            <p:nvPr/>
          </p:nvGrpSpPr>
          <p:grpSpPr>
            <a:xfrm>
              <a:off x="5214112" y="2091775"/>
              <a:ext cx="1214801" cy="430209"/>
              <a:chOff x="5214112" y="2091775"/>
              <a:chExt cx="1214801" cy="430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5214112" y="2091775"/>
                    <a:ext cx="611065" cy="3986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i="1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=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14112" y="2091775"/>
                    <a:ext cx="611065" cy="398699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/>
              <p:cNvSpPr txBox="1"/>
              <p:nvPr/>
            </p:nvSpPr>
            <p:spPr>
              <a:xfrm>
                <a:off x="5716859" y="2214207"/>
                <a:ext cx="7120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 Light" panose="020B0502040204020203" pitchFamily="34" charset="0"/>
                  </a:rPr>
                  <a:t>5</a:t>
                </a:r>
                <a:r>
                  <a:rPr lang="en-US" sz="1400" dirty="0" smtClean="0">
                    <a:latin typeface="Segoe UI Light" panose="020B0502040204020203" pitchFamily="34" charset="0"/>
                  </a:rPr>
                  <a:t> (m/s)</a:t>
                </a:r>
                <a:endParaRPr lang="en-US" sz="1400" dirty="0">
                  <a:latin typeface="Segoe UI Light" panose="020B0502040204020203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6573697" y="2222164"/>
                  <a:ext cx="711990" cy="6174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/>
                                </a:rPr>
                                <m:t>=</m:t>
                              </m:r>
                            </m:e>
                          </m:mr>
                          <m:mr>
                            <m:e/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3697" y="2222164"/>
                  <a:ext cx="711990" cy="61741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/>
            <p:cNvSpPr/>
            <p:nvPr/>
          </p:nvSpPr>
          <p:spPr>
            <a:xfrm>
              <a:off x="6779144" y="2566588"/>
              <a:ext cx="301095" cy="2672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07405" y="2223093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Segoe UI Light" panose="020B0502040204020203" pitchFamily="34" charset="0"/>
                </a:rPr>
                <a:t>1 (dim. less)</a:t>
              </a:r>
              <a:endParaRPr lang="en-US" sz="1400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68581" y="4474087"/>
            <a:ext cx="1179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High velocity,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Low Pressure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03442" y="4479362"/>
            <a:ext cx="121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Low velocity,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High Pressure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21405" y="5032917"/>
            <a:ext cx="1434790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37086" y="4812341"/>
            <a:ext cx="851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Magnus</a:t>
            </a:r>
            <a:b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Force, F</a:t>
            </a:r>
            <a:r>
              <a:rPr lang="en-US" sz="1400" baseline="-250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L</a:t>
            </a:r>
            <a:endParaRPr lang="en-US" sz="1400" baseline="-25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921405" y="4731980"/>
            <a:ext cx="219495" cy="26019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501483" y="4742388"/>
            <a:ext cx="310843" cy="26019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97" y="3429453"/>
            <a:ext cx="3549800" cy="2651680"/>
          </a:xfrm>
          <a:prstGeom prst="rect">
            <a:avLst/>
          </a:prstGeom>
          <a:ln>
            <a:noFill/>
          </a:ln>
          <a:effectLst>
            <a:outerShdw blurRad="165100" dist="101600" dir="2700000" sx="99000" sy="99000" algn="tl" rotWithShape="0">
              <a:srgbClr val="333333">
                <a:alpha val="62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1332068" y="4006616"/>
            <a:ext cx="130805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>
                <a:latin typeface="Segoe UI Light" panose="020B0502040204020203" pitchFamily="34" charset="0"/>
              </a:rPr>
              <a:t>Normal stress on </a:t>
            </a:r>
            <a:br>
              <a:rPr lang="en-US" sz="1200" dirty="0" smtClean="0">
                <a:latin typeface="Segoe UI Light" panose="020B0502040204020203" pitchFamily="34" charset="0"/>
              </a:rPr>
            </a:br>
            <a:r>
              <a:rPr lang="en-US" sz="1200" dirty="0" smtClean="0">
                <a:latin typeface="Segoe UI Light" panose="020B0502040204020203" pitchFamily="34" charset="0"/>
              </a:rPr>
              <a:t>the ball’s surface</a:t>
            </a:r>
            <a:endParaRPr lang="en-US" sz="1200" dirty="0">
              <a:latin typeface="Segoe UI Light" panose="020B0502040204020203" pitchFamily="34" charset="0"/>
            </a:endParaRPr>
          </a:p>
        </p:txBody>
      </p:sp>
      <p:cxnSp>
        <p:nvCxnSpPr>
          <p:cNvPr id="23" name="Elbow Connector 22"/>
          <p:cNvCxnSpPr>
            <a:endCxn id="22" idx="3"/>
          </p:cNvCxnSpPr>
          <p:nvPr/>
        </p:nvCxnSpPr>
        <p:spPr>
          <a:xfrm rot="10800000">
            <a:off x="2640118" y="4237449"/>
            <a:ext cx="1172208" cy="455948"/>
          </a:xfrm>
          <a:prstGeom prst="bentConnector3">
            <a:avLst>
              <a:gd name="adj1" fmla="val 50000"/>
            </a:avLst>
          </a:prstGeom>
          <a:ln w="952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66946" y="4872485"/>
            <a:ext cx="713678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29494" y="4986301"/>
            <a:ext cx="851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UI Light" panose="020B0502040204020203" pitchFamily="34" charset="0"/>
              </a:rPr>
              <a:t>Magnus</a:t>
            </a:r>
            <a:br>
              <a:rPr lang="en-US" sz="1400" dirty="0" smtClean="0">
                <a:latin typeface="Segoe UI Light" panose="020B0502040204020203" pitchFamily="34" charset="0"/>
              </a:rPr>
            </a:br>
            <a:r>
              <a:rPr lang="en-US" sz="1400" dirty="0" smtClean="0">
                <a:latin typeface="Segoe UI Light" panose="020B0502040204020203" pitchFamily="34" charset="0"/>
              </a:rPr>
              <a:t>Force, F</a:t>
            </a:r>
            <a:r>
              <a:rPr lang="en-US" sz="1400" baseline="-25000" dirty="0" smtClean="0">
                <a:latin typeface="Segoe UI Light" panose="020B0502040204020203" pitchFamily="34" charset="0"/>
              </a:rPr>
              <a:t>L</a:t>
            </a:r>
            <a:endParaRPr lang="en-US" sz="1400" baseline="-250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9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ttySlide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ettySlide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orldwide_sales_offices_v5_4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2D_swirl_flow_3D_particle_tracing</Template>
  <TotalTime>268</TotalTime>
  <Words>366</Words>
  <Application>Microsoft Office PowerPoint</Application>
  <PresentationFormat>On-screen Show (4:3)</PresentationFormat>
  <Paragraphs>128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PrettySlides</vt:lpstr>
      <vt:lpstr>1_PrettySlides</vt:lpstr>
      <vt:lpstr>worldwide_sales_offices_v5_4_3</vt:lpstr>
      <vt:lpstr>Office Theme</vt:lpstr>
      <vt:lpstr>The Magnus Effect</vt:lpstr>
      <vt:lpstr>Contents</vt:lpstr>
      <vt:lpstr>Model Definition</vt:lpstr>
      <vt:lpstr>Laminar Flow: The Influence of Spin</vt:lpstr>
      <vt:lpstr>Laminar Flow: The Influence of Spin</vt:lpstr>
      <vt:lpstr>Laminar Flow: The Influence of Spin</vt:lpstr>
      <vt:lpstr>Turbulent Flow</vt:lpstr>
      <vt:lpstr>Turbulent Flow: Adidas® World CupTM Ball</vt:lpstr>
      <vt:lpstr>Turbulent Flow and Turbulent Boundary Layer</vt:lpstr>
      <vt:lpstr>Concluding Remarks</vt:lpstr>
      <vt:lpstr>Enjoy The Magnus Effect!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Fluid Flow Around a Rotating Sphere</dc:title>
  <dc:creator>Ed Fontes</dc:creator>
  <cp:lastModifiedBy>Ed Fontes</cp:lastModifiedBy>
  <cp:revision>25</cp:revision>
  <dcterms:created xsi:type="dcterms:W3CDTF">2014-06-12T08:01:05Z</dcterms:created>
  <dcterms:modified xsi:type="dcterms:W3CDTF">2016-06-02T07:19:15Z</dcterms:modified>
</cp:coreProperties>
</file>